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840" r:id="rId2"/>
  </p:sldMasterIdLst>
  <p:notesMasterIdLst>
    <p:notesMasterId r:id="rId26"/>
  </p:notesMasterIdLst>
  <p:handoutMasterIdLst>
    <p:handoutMasterId r:id="rId27"/>
  </p:handoutMasterIdLst>
  <p:sldIdLst>
    <p:sldId id="301" r:id="rId3"/>
    <p:sldId id="302" r:id="rId4"/>
    <p:sldId id="355" r:id="rId5"/>
    <p:sldId id="262" r:id="rId6"/>
    <p:sldId id="359" r:id="rId7"/>
    <p:sldId id="340" r:id="rId8"/>
    <p:sldId id="341" r:id="rId9"/>
    <p:sldId id="338" r:id="rId10"/>
    <p:sldId id="342" r:id="rId11"/>
    <p:sldId id="339" r:id="rId12"/>
    <p:sldId id="344" r:id="rId13"/>
    <p:sldId id="346" r:id="rId14"/>
    <p:sldId id="345" r:id="rId15"/>
    <p:sldId id="348" r:id="rId16"/>
    <p:sldId id="349" r:id="rId17"/>
    <p:sldId id="350" r:id="rId18"/>
    <p:sldId id="356" r:id="rId19"/>
    <p:sldId id="360" r:id="rId20"/>
    <p:sldId id="357" r:id="rId21"/>
    <p:sldId id="358" r:id="rId22"/>
    <p:sldId id="324" r:id="rId23"/>
    <p:sldId id="351" r:id="rId24"/>
    <p:sldId id="320" r:id="rId25"/>
  </p:sldIdLst>
  <p:sldSz cx="9144000" cy="5143500" type="screen16x9"/>
  <p:notesSz cx="6718300" cy="98679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Effra" panose="020B0604020202020204" charset="0"/>
      <p:regular r:id="rId35"/>
      <p:bold r:id="rId36"/>
      <p:italic r:id="rId37"/>
      <p:boldItalic r:id="rId38"/>
    </p:embeddedFont>
    <p:embeddedFont>
      <p:font typeface="Effra Bold" panose="020B0604020202020204" charset="0"/>
      <p:bold r:id="rId39"/>
    </p:embeddedFont>
    <p:embeddedFont>
      <p:font typeface="Effra Light" panose="020B0604020202020204" charset="0"/>
      <p:regular r:id="rId40"/>
      <p:italic r:id="rId41"/>
    </p:embeddedFont>
  </p:embeddedFontLst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Effra" panose="020B060402020202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5990" autoAdjust="0"/>
  </p:normalViewPr>
  <p:slideViewPr>
    <p:cSldViewPr>
      <p:cViewPr varScale="1">
        <p:scale>
          <a:sx n="144" d="100"/>
          <a:sy n="144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13" d="100"/>
          <a:sy n="113" d="100"/>
        </p:scale>
        <p:origin x="-1326" y="-102"/>
      </p:cViewPr>
      <p:guideLst>
        <p:guide orient="horz" pos="3108"/>
        <p:guide pos="21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/>
          <a:lstStyle>
            <a:lvl1pPr algn="r"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>
                <a:solidFill>
                  <a:schemeClr val="bg1"/>
                </a:solidFill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5C24E9C8-3A95-493E-88C0-5F2296E45E41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4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24575,'75'4'0,"90"24"0,-102-16 0,101 22-542,1150 247-4491,-1155-242 4247,132 46 2198,-283-83-477,0 0 1,1 0-1,-1-1 1,11-1-1,3-3-2028,-15 2-5733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6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987 1 24575,'3'0'0,"-12"0"0,-24 0 0,-33 0 0,-31 3 0,-27 1 0,-17 4 0,-9 6 0,6 5 0,16-2 0,31-2-8191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703 0 24575,'-303'9'0,"253"-4"0,0 3 0,0 1 0,-92 31 0,136-38 0,-1 0 0,1 1 0,0 0 0,0 0 0,0 0 0,0 1 0,0 0 0,1 0 0,0 0 0,-1 1 0,2-1 0,-1 1 0,-6 9 0,7-6 0,1-1 0,0 1 0,0-1 0,0 1 0,1 0 0,1 0 0,-1 0 0,1 0 0,1 0 0,-1 0 0,2 9 0,1 52 0,4-1 0,21 102 0,48 133 0,-4-18 0,15 198 0,-69-329 0,-1 180 0,16 419 0,-32-748 0,0-1 0,0 1 0,1 0 0,0 0 0,0-1 0,0 1 0,1-1 0,0 1 0,-1-1 0,2 0 0,2 5 0,-3-6 0,1-1 0,-1 1 0,1-1 0,0 0 0,0 0 0,0 0 0,0 0 0,0 0 0,1-1 0,-1 1 0,0-1 0,1 0 0,-1 0 0,1 0 0,5 0 0,65 7 0,0-3 0,93-5 0,-73-2 0,50 1-61,243 6-1243,-345-1-5522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9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24575,'0'4'0,"1"-1"0,0 0 0,0 1 0,0-1 0,0 0 0,0 0 0,0 0 0,1 0 0,0 0 0,-1 0 0,1 0 0,5 4 0,31 32 0,-28-30 0,93 78 0,-29-28 0,-73-58 0,0 0 0,0-1 0,0 1 0,0 0 0,0 0 0,0 0 0,0 0 0,0 0 0,-1 0 0,1 1 0,0-1 0,-1 0 0,1 0 0,-1 0 0,1 1 0,-1-1 0,1 0 0,-1 1 0,0-1 0,0 0 0,0 1 0,0-1 0,0 0 0,0 1 0,0-1 0,0 0 0,0 1 0,-1-1 0,1 0 0,0 0 0,-1 1 0,1-1 0,-1 0 0,1 0 0,-1 0 0,0 1 0,0-1 0,1 0 0,-1 0 0,0 0 0,0 0 0,0-1 0,0 1 0,0 0 0,0 0 0,-1 0 0,1-1 0,-2 2 0,-8 5 0,-1-1 0,-1 1 0,-23 7 0,20-8 0,-43 20-55,-91 34-1255,132-55-5516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04:55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2325 58 24575,'-40'-2'0,"0"-2"0,-48-10 0,0-1 0,-134-3 0,-269 14 0,259 6 0,-117 5 0,245 1 0,-137 27 0,201-27 0,1 2 0,-60 23 0,81-25 0,0 1 0,1 0 0,0 1 0,1 1 0,0 0 0,1 1 0,-21 21 0,25-21 0,0 0 0,1 1 0,0 0 0,1 1 0,1 0 0,0 0 0,-7 18 0,12-22 0,-1 0 0,2 0 0,0 0 0,0 0 0,0 0 0,1 0 0,1 1 0,0-1 0,0 0 0,1 1 0,1-1 0,3 16 0,-2-19 0,0 0 0,0 0 0,1 0 0,0-1 0,0 1 0,0-1 0,1 0 0,0 0 0,0-1 0,1 1 0,0-1 0,-1 0 0,9 4 0,9 7 0,0-2 0,34 15 0,-32-16 0,1-1 0,0-1 0,1-1 0,0-2 0,0 0 0,1-2 0,30 3 0,-11-5 0,84 19 0,-10-1 0,132-2 0,309-14 0,-292-9 0,-107 5 0,172-5 0,-322 2 0,0-2 0,0 1 0,22-9 0,-22 6 0,0 1 0,0 1 0,17-3 0,7 0 0,-1-1 0,0-2 0,-1-1 0,0-3 0,-1 0 0,0-2 0,-1-2 0,-1-1 0,-1-1 0,54-43 0,-81 58 0,1 0 0,-1 0 0,1 0 0,-1-1 0,0 0 0,-1 0 0,1 0 0,-1 0 0,0 0 0,-1-1 0,1 1 0,-1-1 0,0 0 0,0 0 0,-1 0 0,1 0 0,-1 0 0,-1 0 0,1 0 0,-1 0 0,0 0 0,-1 0 0,1 0 0,-1 0 0,0 0 0,-1 0 0,0 0 0,1 0 0,-2 0 0,1 1 0,-1-1 0,0 1 0,0 0 0,0-1 0,-6-5 0,2 1 0,-1 1 0,1 1 0,-1 0 0,-1 0 0,1 0 0,-2 1 0,1 1 0,-19-11 0,2 5 0,1 2 0,-42-10 0,25 8 0,9 1 0,-1 1 0,0 2 0,-1 2 0,0 1 0,-44-1 0,25 7-1365,38-1-5461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05:04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1917 22 24575,'0'0'0,"0"-1"0,-1 0 0,1 1 0,0-1 0,-1 0 0,1 1 0,-1-1 0,1 0 0,-1 1 0,1-1 0,-1 1 0,0-1 0,1 1 0,-1-1 0,0 1 0,1 0 0,-1-1 0,0 1 0,0 0 0,1 0 0,-1-1 0,0 1 0,0 0 0,0 0 0,1 0 0,-1 0 0,-1 0 0,-30-3 0,25 3 0,-691-8 0,409 11 0,113-4 0,-349 11 0,510-9 0,1-1 0,0 1 0,0 1 0,0 0 0,-24 8 0,36-10 0,-1 1 0,1 0 0,0 0 0,-1 1 0,1-1 0,0 0 0,0 1 0,0-1 0,0 1 0,0 0 0,0 0 0,0 0 0,1 0 0,-1 0 0,1 0 0,-1 0 0,1 0 0,0 0 0,0 1 0,0-1 0,0 1 0,0-1 0,0 1 0,1-1 0,-1 1 0,1-1 0,0 1 0,0-1 0,0 1 0,0 0 0,0 2 0,2 23 0,-3-1 0,0 1 0,-7 36 0,-2 44 0,9-76 0,0-16 0,1 1 0,0 0 0,4 18 0,-4-33 0,1 1 0,0-1 0,1 0 0,-1 0 0,0 1 0,0-1 0,1 0 0,-1 0 0,1 0 0,0-1 0,0 1 0,0 0 0,0-1 0,0 1 0,0-1 0,0 1 0,0-1 0,5 2 0,46 15 0,30 0 0,126 10 0,-95-16 0,233 21 0,381-14 0,211-20 0,-917-1 0,0-1 0,0 0 0,-1-2 0,1-1 0,-1 0 0,0-2 0,-1 0 0,0-1 0,0-1 0,-1-1 0,0-1 0,-1 0 0,23-21 0,9-1 0,-38 27 0,0-1 0,-1 0 0,0-1 0,11-11 0,-18 16 0,-1 0 0,0 0 0,0-1 0,-1 1 0,1 0 0,-1-1 0,0 0 0,0 0 0,0 0 0,0 0 0,-1 0 0,0 0 0,0 0 0,-1 0 0,1-6 0,-1 5 0,0 0 0,0 0 0,0 0 0,-1 0 0,0 0 0,0 0 0,0 0 0,-1 0 0,0 1 0,0-1 0,-1 1 0,1-1 0,-1 1 0,0 0 0,-1 0 0,-6-8 0,4 8 0,-1-1 0,0 1 0,0 0 0,0 1 0,-1-1 0,0 2 0,0-1 0,0 1 0,0 0 0,0 1 0,-9-2 0,-187-28 0,163 24 0,1 1 0,-56 0 0,-17-3 0,-192-13-1365,271 23-5461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24:05.2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861 254 24575,'1'-3'0,"0"1"0,0 0 0,0-1 0,1 1 0,-1 0 0,1 0 0,-1 0 0,1 0 0,-1 0 0,1 1 0,0-1 0,0 0 0,0 1 0,0 0 0,0-1 0,0 1 0,0 0 0,1 0 0,-1 0 0,4-1 0,-2 0 0,42-16 0,0 3 0,2 1 0,-1 3 0,61-8 0,-63 12 0,1181-110 0,-175 103 0,-698 16 0,-320-1 0,0 1 0,0 2 0,56 15 0,94 38 0,-143-43 0,-32-11 0,0 0 0,0 0 0,0 1 0,-1 0 0,1 1 0,-1-1 0,0 1 0,-1 1 0,1-1 0,-1 1 0,0 1 0,0-1 0,4 8 0,-1 1 0,-1 0 0,0 0 0,-1 1 0,-1 0 0,7 27 0,-10-35 0,-1-1 0,-1 1 0,1 0 0,-2-1 0,1 1 0,-1 0 0,0 0 0,0 0 0,-1-1 0,0 1 0,-3 12 0,1-14 0,1-1 0,-1 0 0,1 1 0,-1-1 0,-1 0 0,1-1 0,-1 1 0,0-1 0,0 1 0,0-1 0,-1 0 0,1-1 0,-1 1 0,0-1 0,-10 5 0,-24 12 0,-2-3 0,0-1 0,-55 13 0,-134 22 0,187-43 0,-136 22 0,-310 10 0,-192-41 0,307-4 0,-1727 5 0,2098 0 0,-1 0 0,1 0 0,0 0 0,0 0 0,-1-1 0,1 1 0,0-1 0,0 0 0,0 0 0,-1 0 0,1-1 0,0 1 0,1-1 0,-5-2 0,6 3 0,0 0 0,1-1 0,-1 1 0,0-1 0,1 1 0,-1 0 0,1-1 0,-1 1 0,1-1 0,0 1 0,0-1 0,-1 1 0,1-1 0,0 1 0,0-1 0,1 1 0,-1-1 0,0 1 0,0-1 0,1 1 0,-1-1 0,1 1 0,-1-1 0,1 1 0,0 0 0,-1-1 0,1 1 0,0 0 0,0 0 0,0-1 0,0 1 0,0 0 0,2-1 0,9-12 0,1 0 0,0 1 0,1 1 0,1 0 0,-1 1 0,2 1 0,0 0 0,26-12 0,146-52 0,-184 72 0,106-32 54,224-39-1,120 16-1161,-408 53 744,-13 0-6462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24:08.4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1 139 24575,'30'-2'0,"0"-1"0,52-12 0,-6 1 0,784-83 0,172 90 0,-580 9 0,-113-3 0,363 3 0,-696-2 0,27 0 0,-1 1 0,1 1 0,-1 2 0,1 1 0,-1 1 0,48 17 0,-70-17 0,-1 0 0,1 0 0,-1 1 0,-1 0 0,1 1 0,-1 0 0,0 0 0,-1 1 0,0 0 0,-1 0 0,0 0 0,0 1 0,-1 0 0,0 0 0,0 1 0,-1-1 0,4 19 0,-8-23 0,0 0 0,-1 0 0,1 0 0,-1 0 0,0 0 0,-1 0 0,1 0 0,-1 0 0,0-1 0,-1 1 0,0-1 0,1 1 0,-2-1 0,1 0 0,0 0 0,-1 0 0,0-1 0,0 1 0,-1-1 0,1 0 0,-10 6 0,-7 5 0,0-1 0,-1-1 0,-44 20 0,42-25 0,0 0 0,-1-1 0,-29 4 0,-11 2 0,19-3 0,-2-2 0,-80 4 0,-101-12 0,110-2 0,-2595 0 0,2704 2 0,0-1 0,0 0 0,0-1 0,0 0 0,1 0 0,-1-1 0,0-1 0,1 1 0,-12-7 0,-4-5 0,-44-34 0,42 28 0,23 18 0,0-1 0,1 1 0,-1-1 0,1 0 0,0 0 0,0-1 0,1 1 0,-1 0 0,1-1 0,0 0 0,0 1 0,1-1 0,-1 0 0,1 0 0,0 0 0,0-6 0,0 8 0,1 0 0,0-1 0,0 1 0,0-1 0,0 1 0,0-1 0,1 1 0,0-1 0,-1 1 0,1-1 0,0 1 0,1 0 0,-1 0 0,1-1 0,-1 1 0,1 0 0,0 0 0,0 1 0,0-1 0,1 0 0,-1 1 0,1-1 0,-1 1 0,4-3 0,92-43-1365,-69 35-5461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16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3242 154 24575,'0'-1'0,"0"-1"0,0 1 0,-1 0 0,1-1 0,0 1 0,-1 0 0,0 0 0,1-1 0,-1 1 0,0 0 0,1 0 0,-1 0 0,0 0 0,0 0 0,0 0 0,0 0 0,0 0 0,0 0 0,0 0 0,0 1 0,0-1 0,-1 0 0,1 1 0,-2-1 0,-36-12 0,32 11 0,-114-23 0,-164-12 0,222 30 0,-692-37 0,-7 46 0,267 3 0,301-7 0,-202 4 0,392-2 0,0 1 0,-1-1 0,1 1 0,0 0 0,0 0 0,0 1 0,0-1 0,0 1 0,1 0 0,-1 0 0,0 0 0,1 0 0,-1 1 0,1-1 0,0 1 0,0 0 0,0 0 0,0 0 0,0 0 0,1 1 0,-1-1 0,1 1 0,0 0 0,0-1 0,1 1 0,-1 0 0,1 0 0,-1 0 0,0 6 0,-2 11 0,0 1 0,2 0 0,0 1 0,3 29 0,-1-32 0,0 2 0,1-1 0,1 0 0,2 1 0,0-1 0,0-1 0,2 1 0,1-1 0,1 0 0,18 36 0,-18-43 0,0 0 0,1-1 0,0 0 0,1 0 0,1-1 0,-1-1 0,2 1 0,-1-2 0,1 0 0,1 0 0,0-1 0,0-1 0,0 0 0,27 9 0,11-1 0,0-2 0,75 9 0,111-1 0,-20-3 0,-114-5 0,478 35 0,459-51 0,-1031 3 0,1-1 0,-1 1 0,0-2 0,0 1 0,0-2 0,0 1 0,0-1 0,0 0 0,8-5 0,4-4 0,-1-1 0,24-19 0,-29 20 0,159-98 0,-75 52 0,-90 51-1,0 1 0,0-1 0,0-1 0,-1 0 0,-1 0 0,1 0 0,11-18 0,-2-3 37,18-40-1,15-25-1463,-41 81-5398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18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2711 152 24575,'0'-3'0,"0"0"0,-1 0 0,1 0 0,-1 0 0,0 1 0,0-1 0,0 0 0,0 0 0,0 1 0,-1-1 0,1 1 0,-1-1 0,0 1 0,0 0 0,1-1 0,-1 1 0,-1 0 0,1 0 0,0 0 0,0 1 0,-1-1 0,1 1 0,-1-1 0,-3-1 0,-7-3 0,-1 1 0,0 0 0,-23-5 0,29 9 0,-89-20 0,-2 5 0,-126-5 0,-207 15 0,348 6 0,-93 2 0,-208 28 0,-223 71 0,575-96 0,0 2 0,1 1 0,0 2 0,0 1 0,1 1 0,1 2 0,0 1 0,1 2 0,0 0 0,2 2 0,-43 38 0,64-52 0,0 0 0,0 1 0,1 0 0,0 1 0,0-1 0,0 1 0,1 0 0,0 0 0,1 0 0,-1 0 0,1 1 0,1-1 0,-1 1 0,2 0 0,-1 0 0,1 0 0,0 0 0,0 0 0,1 0 0,1 11 0,-1-7 0,0-1 0,1 0 0,1 0 0,-1 0 0,2 0 0,0 0 0,0 0 0,1 0 0,0-1 0,1 0 0,0 0 0,0 0 0,1 0 0,1-1 0,-1 0 0,2-1 0,-1 1 0,1-1 0,0-1 0,17 13 0,-9-8 0,0 1 0,1-2 0,0-1 0,1 0 0,1-1 0,-1-1 0,1 0 0,1-2 0,-1 0 0,31 5 0,95 10 0,190 3 0,151-25 0,-191-2 0,182-22 0,-403 15 0,-1-4 0,0-2 0,0-4 0,93-39 0,-149 52 0,-1-1 0,-1-1 0,1 0 0,-2-1 0,1-1 0,-1-1 0,-1 0 0,0 0 0,-1-1 0,0-1 0,-1 0 0,0-1 0,-2 0 0,16-31 0,-16 30-151,-2 0-1,0 0 0,0-1 0,-2 0 1,0 0-1,-1-1 0,-1 1 1,2-32-1,-5 33-6674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4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24575,'3'0'0,"3"4"0,3 4 0,2 4 0,1 4 0,0-4 0,-2 1 0,0-3 0,-2-3-8191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4T20:51:4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5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 24575,'1'0'0,"2"-4"0,7-4 0,4-4 0,5-3 0,0 0 0,-2 0 0,-3 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49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94 24575,'-10'-3'0,"-16"-2"0,-21-2 0,-18-8 0,-8 0 0,-2-1 0,2 1 0,7 4 0,15 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24575,'2'3'0,"0"0"0,0 0 0,0 0 0,0 1 0,0-1 0,-1 0 0,1 1 0,-1 0 0,0-1 0,0 1 0,-1 0 0,1 4 0,2 3 0,19 85 0,-4 0 0,-4 2 0,0 99 0,-9-131 0,35 610 0,12 152 0,2-299 0,17 330 0,-83-125 0,3 148 0,9-879 0,1 0 0,-1 0 0,0 0 0,1 0 0,0 0 0,-1 0 0,1-1 0,1 1 0,-1 0 0,0 0 0,1-1 0,-1 1 0,1 0 0,0-1 0,-1 0 0,2 1 0,-1-1 0,0 0 0,0 0 0,0 0 0,1 0 0,-1 0 0,1-1 0,0 1 0,-1-1 0,1 0 0,0 0 0,3 1 0,9 2 0,0-1 0,0-1 0,0 0 0,26-1 0,-18 0 0,779 21-685,-113-4-582,862 63-628,-1249-63 1305,-147-8-3164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2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66 24575,'-6'-25'0,"2"-3"0,5 27 0,0 1 0,-1-1 0,1 0 0,0 0 0,-1 0 0,1 0 0,0 1 0,0-1 0,0 0 0,0 1 0,0-1 0,0 1 0,0-1 0,0 1 0,0-1 0,0 1 0,0 0 0,0-1 0,0 1 0,0 0 0,0 0 0,0 0 0,0 0 0,0 0 0,0 0 0,0 0 0,2 1 0,4-1 5,-1 1-1,1 0 0,-1 0 0,0 1 1,0 0-1,0 0 0,0 0 1,0 1-1,0 0 0,-1 0 1,8 6-1,58 49-301,-41-30-823,-16-17-5706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1:5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1 24575,'0'6'0,"-3"6"0,-8 7 0,-5 1 0,-10 3 0,-7 1 0,-5 4 0,1-1 0,4-4 0,7-6-8191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24575,'19'6'0,"2"-1"0,26 3 0,-13-2 0,897 74-214,-848-76 69,1065 37-1509,48 3-792,-12 44 1195,-613-4 6738,-555-82-6629,-3 0-5684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5T19:12:0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24575,'0'7'0,"6"5"0,6 7 0,7 4 0,4 5 0,2-3 0,-1-2 0,-1-2 0,-1-4 0,-5-5-8191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>
            <a:lvl1pPr algn="r"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8" y="739775"/>
            <a:ext cx="657860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/>
          <a:lstStyle/>
          <a:p>
            <a:pPr lvl="0"/>
            <a:r>
              <a:rPr lang="en-GB" altLang="en-US" noProof="0" dirty="0"/>
              <a:t>Click to edit Master text styles</a:t>
            </a:r>
          </a:p>
          <a:p>
            <a:pPr lvl="1"/>
            <a:r>
              <a:rPr lang="en-GB" altLang="en-US" noProof="0" dirty="0"/>
              <a:t>Second level</a:t>
            </a:r>
          </a:p>
          <a:p>
            <a:pPr lvl="2"/>
            <a:r>
              <a:rPr lang="en-GB" altLang="en-US" noProof="0" dirty="0"/>
              <a:t>Third level</a:t>
            </a:r>
          </a:p>
          <a:p>
            <a:pPr lvl="3"/>
            <a:r>
              <a:rPr lang="en-GB" altLang="en-US" noProof="0" dirty="0"/>
              <a:t>Fourth level</a:t>
            </a:r>
          </a:p>
          <a:p>
            <a:pPr lvl="4"/>
            <a:r>
              <a:rPr lang="en-GB" altLang="en-US" noProof="0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eaLnBrk="1" hangingPunct="1">
              <a:defRPr sz="1200" dirty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/>
          <a:lstStyle>
            <a:lvl1pPr algn="r" eaLnBrk="1" hangingPunct="1">
              <a:defRPr sz="1200" smtClean="0">
                <a:latin typeface="Effra" panose="020B0603020203020204" pitchFamily="34" charset="0"/>
              </a:defRPr>
            </a:lvl1pPr>
          </a:lstStyle>
          <a:p>
            <a:pPr>
              <a:defRPr/>
            </a:pPr>
            <a:fld id="{11552EB4-1397-4A19-91D2-50C32A30D6EE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Text Placeholder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GB" dirty="0">
              <a:latin typeface="Effra" panose="020B0604020202020204" charset="0"/>
            </a:endParaRPr>
          </a:p>
        </p:txBody>
      </p:sp>
      <p:sp>
        <p:nvSpPr>
          <p:cNvPr id="26628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fld id="{2AEB3F89-B50F-43D5-B70E-0B823D2B0839}" type="slidenum">
              <a:rPr lang="en-US" altLang="en-US" sz="1200">
                <a:latin typeface="Arial" panose="020B0604020202020204" pitchFamily="34" charset="0"/>
                <a:ea typeface="宋体" panose="02010600030101010101" pitchFamily="2" charset="-122"/>
              </a:rPr>
              <a:pPr/>
              <a:t>1</a:t>
            </a:fld>
            <a:endParaRPr lang="en-US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84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is that the consumer spending on non-durable consumption inclusive of food is influence by her total expenditure (depending on her own income) and the overall factors.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4513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Prices for </a:t>
            </a:r>
            <a:r>
              <a:rPr lang="en-US" dirty="0" err="1"/>
              <a:t>nde</a:t>
            </a:r>
            <a:r>
              <a:rPr lang="en-US" dirty="0"/>
              <a:t> move together  with assets in Nigeria. When you’re in a rich area you’re consuming less non-durable consumption relative to average.</a:t>
            </a:r>
          </a:p>
          <a:p>
            <a:r>
              <a:rPr lang="en-US" dirty="0"/>
              <a:t>2. Mobility may be higher in Nigeria - Higher occupations have difference consumption in Nigeria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303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Substitution. In other words, as consumers become asset-richer in the area, their </a:t>
            </a:r>
            <a:r>
              <a:rPr lang="en-US" dirty="0" err="1"/>
              <a:t>nde</a:t>
            </a:r>
            <a:r>
              <a:rPr lang="en-US" dirty="0"/>
              <a:t> goes down. But in Tanzania, the substitution is between mean-cost-ne and </a:t>
            </a:r>
            <a:r>
              <a:rPr lang="en-US" dirty="0" err="1"/>
              <a:t>nde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552EB4-1397-4A19-91D2-50C32A30D6EE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32154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A8D3C-306F-42F2-BFD0-7BDAA9A2E94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68824349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9E884D-34DE-4261-8EE9-C65F8F0EDA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492158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1EAD16-0DE7-4E08-AD7C-61EF2956CB5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901087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5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2481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1520" y="4339402"/>
            <a:ext cx="8568952" cy="716624"/>
          </a:xfrm>
        </p:spPr>
        <p:txBody>
          <a:bodyPr wrap="square" anchor="t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8BF62DA-864E-4564-8F83-14AB00A5C2C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914388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FA4F400-B78B-4C9F-B8B5-910222ABFA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542823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89A73A-1690-4CCF-9603-DF862003FFE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9270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"/>
          <p:cNvSpPr>
            <a:spLocks noChangeArrowheads="1"/>
          </p:cNvSpPr>
          <p:nvPr userDrawn="1"/>
        </p:nvSpPr>
        <p:spPr bwMode="auto">
          <a:xfrm>
            <a:off x="6096000" y="0"/>
            <a:ext cx="3044825" cy="5157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95769" cy="5158053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249492"/>
            <a:ext cx="2592288" cy="1297608"/>
          </a:xfrm>
        </p:spPr>
        <p:txBody>
          <a:bodyPr wrap="square"/>
          <a:lstStyle>
            <a:lvl1pPr>
              <a:lnSpc>
                <a:spcPct val="80000"/>
              </a:lnSpc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1660500"/>
            <a:ext cx="2592288" cy="2970000"/>
          </a:xfrm>
        </p:spPr>
        <p:txBody>
          <a:bodyPr/>
          <a:lstStyle>
            <a:lvl1pPr marL="17970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80604020202020204" charset="0"/>
              <a:buChar char="•"/>
              <a:defRPr>
                <a:solidFill>
                  <a:schemeClr val="tx2"/>
                </a:solidFill>
              </a:defRPr>
            </a:lvl1pPr>
            <a:lvl2pPr marL="53975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2pPr>
            <a:lvl3pPr marL="89979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defRPr>
                <a:solidFill>
                  <a:schemeClr val="tx2"/>
                </a:solidFill>
              </a:defRPr>
            </a:lvl3pPr>
            <a:lvl4pPr marL="1259840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defRPr>
                <a:solidFill>
                  <a:schemeClr val="tx2"/>
                </a:solidFill>
              </a:defRPr>
            </a:lvl4pPr>
            <a:lvl5pPr marL="1619885" marR="0" indent="-17970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5FF22A5-BDCE-40F7-8916-DA00A2D3EA0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26820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8491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622244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0" y="896938"/>
            <a:ext cx="9144000" cy="4246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/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568952" cy="716624"/>
          </a:xfrm>
        </p:spPr>
        <p:txBody>
          <a:bodyPr wrap="square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113588"/>
            <a:ext cx="8568952" cy="385064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37290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/>
          <a:lstStyle>
            <a:lvl1pPr algn="ctr">
              <a:defRPr sz="3375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CDC63CA9-2863-4C1C-9C8F-58E2FE97848E}" type="datetimeFigureOut">
              <a:rPr lang="en-US" altLang="en-US"/>
              <a:pPr>
                <a:defRPr/>
              </a:pPr>
              <a:t>10/26/2021</a:t>
            </a:fld>
            <a:endParaRPr lang="en-US" altLang="en-US"/>
          </a:p>
        </p:txBody>
      </p:sp>
      <p:sp>
        <p:nvSpPr>
          <p:cNvPr id="5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58FB-6AB2-4D3E-8820-9BBA08918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617"/>
      </p:ext>
    </p:extLst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EBCD9-9174-4C00-A088-B9BE81ADA03F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2346224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1"/>
            <a:ext cx="4032504" cy="3394472"/>
          </a:xfrm>
        </p:spPr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1027"/>
          <p:cNvSpPr>
            <a:spLocks noGrp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fld id="{F1562241-94B9-40D7-87A5-05E5CEEBA2BE}" type="datetimeFigureOut">
              <a:rPr lang="en-US" altLang="en-US"/>
              <a:pPr>
                <a:defRPr/>
              </a:pPr>
              <a:t>10/26/2021</a:t>
            </a:fld>
            <a:endParaRPr lang="en-US" altLang="en-US"/>
          </a:p>
        </p:txBody>
      </p:sp>
      <p:sp>
        <p:nvSpPr>
          <p:cNvPr id="6" name="Footer Placeholder 1028"/>
          <p:cNvSpPr>
            <a:spLocks noGrp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0C0B8-0492-4B7D-B733-53D47FB2A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89008"/>
      </p:ext>
    </p:extLst>
  </p:cSld>
  <p:clrMapOvr>
    <a:masterClrMapping/>
  </p:clrMapOvr>
  <p:transition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96C138-A0C4-4340-B74D-6F0CD4DEC2CD}" type="datetimeFigureOut">
              <a:rPr lang="en-US" altLang="en-US" smtClean="0"/>
              <a:pPr>
                <a:defRPr/>
              </a:pPr>
              <a:t>10/26/2021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08E3E1-EDE7-4033-BA08-0F3655193C0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36685"/>
      </p:ext>
    </p:extLst>
  </p:cSld>
  <p:clrMapOvr>
    <a:masterClrMapping/>
  </p:clrMapOvr>
  <p:transition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75B6EF-FA4B-4EBE-AF6A-7A35928A581D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57819008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A8456-EFE9-4973-A4DC-8967F112F6FD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EA458-A00F-4FCF-A4D2-CE35A1127597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87307149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7432CB-609A-4073-A00A-2C8A7923E480}" type="datetimeFigureOut">
              <a:rPr lang="en-US" altLang="en-US" smtClean="0"/>
              <a:pPr>
                <a:defRPr/>
              </a:pPr>
              <a:t>10/26/2021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FBC033-1D56-4E21-9D51-FFCA08BFDC5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94665"/>
      </p:ext>
    </p:extLst>
  </p:cSld>
  <p:clrMapOvr>
    <a:masterClrMapping/>
  </p:clrMapOvr>
  <p:transition>
    <p:fade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DF30D0-F1F8-45C1-A1BC-22A99C13BE84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C9FC41-64C0-445B-B5F6-BF3E976EB4A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287708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53FA37-56EC-4856-AA87-0FB37638EE1E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E04A5-F6AC-43BF-B975-8B278B8ABABB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72397627"/>
      </p:ext>
    </p:extLst>
  </p:cSld>
  <p:clrMapOvr>
    <a:masterClrMapping/>
  </p:clrMapOvr>
  <p:transition>
    <p:fade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6D33F0-C866-49CD-9A8D-87C788497108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FF0013-1DD6-4175-BFB9-CB285DE9137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68172707"/>
      </p:ext>
    </p:extLst>
  </p:cSld>
  <p:clrMapOvr>
    <a:masterClrMapping/>
  </p:clrMapOvr>
  <p:transition>
    <p:fade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8BC874-228D-4345-BCB2-1B94E993F020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9B3C0A-43B8-4C34-B1A8-5838DA63F31D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964958134"/>
      </p:ext>
    </p:extLst>
  </p:cSld>
  <p:clrMapOvr>
    <a:masterClrMapping/>
  </p:clrMapOvr>
  <p:transition>
    <p:fade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B99DC9-2CCD-454E-B26E-EDCE3CD1F413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8F806E-E709-44A5-86CC-0759AFD05035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354688316"/>
      </p:ext>
    </p:extLst>
  </p:cSld>
  <p:clrMapOvr>
    <a:masterClrMapping/>
  </p:clrMapOvr>
  <p:transition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 Slid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 bwMode="hidden">
          <a:xfrm>
            <a:off x="0" y="342900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1714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hidden">
          <a:xfrm>
            <a:off x="0" y="0"/>
            <a:ext cx="9144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sp>
        <p:nvSpPr>
          <p:cNvPr id="15" name="TextBox 16"/>
          <p:cNvSpPr txBox="1">
            <a:spLocks noChangeArrowheads="1"/>
          </p:cNvSpPr>
          <p:nvPr userDrawn="1"/>
        </p:nvSpPr>
        <p:spPr bwMode="auto">
          <a:xfrm>
            <a:off x="425450" y="4984750"/>
            <a:ext cx="201612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2"/>
                </a:solidFill>
                <a:latin typeface="Effra" panose="020B060402020202020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Effra" panose="020B060402020202020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Effra" panose="020B060402020202020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Effra" panose="020B060402020202020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D2002E"/>
              </a:buClr>
              <a:buFont typeface="Arial" panose="020B0604020202020204" pitchFamily="34" charset="0"/>
              <a:buNone/>
            </a:pPr>
            <a:r>
              <a:rPr lang="en-GB" altLang="en-US" sz="800">
                <a:solidFill>
                  <a:schemeClr val="bg2"/>
                </a:solidFill>
              </a:rPr>
              <a:t>Copyright University of Reading</a:t>
            </a:r>
          </a:p>
        </p:txBody>
      </p:sp>
      <p:pic>
        <p:nvPicPr>
          <p:cNvPr id="16" name="Picture 55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3489852"/>
            <a:ext cx="7920038" cy="694134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857250"/>
            <a:ext cx="8280000" cy="689850"/>
          </a:xfrm>
        </p:spPr>
        <p:txBody>
          <a:bodyPr/>
          <a:lstStyle>
            <a:lvl1pPr defTabSz="-635">
              <a:lnSpc>
                <a:spcPct val="90000"/>
              </a:lnSpc>
              <a:tabLst>
                <a:tab pos="4038600" algn="l"/>
              </a:tabLst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7512" y="0"/>
            <a:ext cx="2858344" cy="758051"/>
          </a:xfrm>
          <a:solidFill>
            <a:schemeClr val="accent1"/>
          </a:solidFill>
        </p:spPr>
        <p:txBody>
          <a:bodyPr lIns="72000" tIns="288000" rIns="72000" bIns="3600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0" y="1714500"/>
            <a:ext cx="9144000" cy="17145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Rectangle 13"/>
          <p:cNvSpPr>
            <a:spLocks noGrp="1" noChangeArrowheads="1"/>
          </p:cNvSpPr>
          <p:nvPr>
            <p:ph type="sldNum" sz="quarter" idx="17"/>
          </p:nvPr>
        </p:nvSpPr>
        <p:spPr/>
        <p:txBody>
          <a:bodyPr/>
          <a:lstStyle>
            <a:lvl1pPr algn="r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8BE62F2C-5F5D-4F1F-B829-F41AEA17CAA0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8"/>
          </p:nvPr>
        </p:nvSpPr>
        <p:spPr>
          <a:xfrm>
            <a:off x="3124200" y="4678363"/>
            <a:ext cx="2895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eaLnBrk="1" hangingPunct="1">
              <a:defRPr sz="120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Copyright University of Reading</a:t>
            </a:r>
            <a:endParaRPr lang="en-GB" dirty="0"/>
          </a:p>
        </p:txBody>
      </p:sp>
      <p:sp>
        <p:nvSpPr>
          <p:cNvPr id="19" name="Date Placeholder 1"/>
          <p:cNvSpPr>
            <a:spLocks noGrp="1"/>
          </p:cNvSpPr>
          <p:nvPr>
            <p:ph type="dt" sz="half" idx="19"/>
          </p:nvPr>
        </p:nvSpPr>
        <p:spPr>
          <a:xfrm>
            <a:off x="425450" y="4678363"/>
            <a:ext cx="2133600" cy="1889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hangingPunct="1">
              <a:defRPr sz="120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Wednesday, 11 June 2014</a:t>
            </a:r>
          </a:p>
        </p:txBody>
      </p:sp>
    </p:spTree>
    <p:extLst>
      <p:ext uri="{BB962C8B-B14F-4D97-AF65-F5344CB8AC3E}">
        <p14:creationId xmlns:p14="http://schemas.microsoft.com/office/powerpoint/2010/main" val="196897327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EE2A7C-D904-4027-8E63-FF373CAAA7C0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611D77-F33D-4C03-A50B-E50B32F194BF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24120410"/>
      </p:ext>
    </p:extLst>
  </p:cSld>
  <p:clrMapOvr>
    <a:masterClrMapping/>
  </p:clrMapOvr>
  <p:transition>
    <p:fade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E48E6C-542A-4D49-9BFD-9EC0C2896A1E}" type="datetimeFigureOut">
              <a:rPr lang="en-US" smtClean="0"/>
              <a:pPr>
                <a:defRPr/>
              </a:pPr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B04E0-16D6-484B-BD7B-7CE13B5C5C2E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4925994"/>
      </p:ext>
    </p:extLst>
  </p:cSld>
  <p:clrMapOvr>
    <a:masterClrMapping/>
  </p:clrMapOvr>
  <p:transition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6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A63999-364B-42DC-9B80-59FC97D2F8B5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590987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solidFill>
                  <a:schemeClr val="bg1"/>
                </a:solidFill>
                <a:latin typeface="Effra Light" pitchFamily="34" charset="0"/>
              </a:rPr>
              <a:t> | LIMITLESS </a:t>
            </a:r>
            <a:r>
              <a:rPr lang="en-GB" altLang="en-US" sz="1400" dirty="0">
                <a:solidFill>
                  <a:schemeClr val="bg1"/>
                </a:solidFill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30200"/>
            <a:ext cx="1184275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1660500"/>
            <a:ext cx="3888000" cy="324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357B1D9-2C12-4F9B-9277-5C00B513411C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608434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DBE5-FA3D-45C0-A34F-0FE6CF4217A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326836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357504"/>
            <a:ext cx="8280000" cy="4428492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B086-1DC1-4182-8EE9-8D68177CE3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639668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7" name="Picture 53" descr="Device-black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solidFill>
                  <a:schemeClr val="bg1"/>
                </a:solidFill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0EEF15-85D0-4206-A3C8-518E485208F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7451104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-238125" y="2932113"/>
            <a:ext cx="102028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en-US" sz="9600" dirty="0">
                <a:latin typeface="+mj-lt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3327834"/>
          </a:xfrm>
          <a:ln>
            <a:noFill/>
          </a:ln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51520" y="2859822"/>
            <a:ext cx="2304000" cy="3600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  <a:cs typeface="AngsanaUPC" panose="02020603050405020304" pitchFamily="18" charset="-34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251520" y="4227934"/>
            <a:ext cx="5256584" cy="3600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722F4-AFC0-4B95-B201-9482EAF81E8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71387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5450" y="925513"/>
            <a:ext cx="82788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5450" y="1660525"/>
            <a:ext cx="8278813" cy="29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7988" y="4678363"/>
            <a:ext cx="6762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/>
              <a:pPr>
                <a:defRPr/>
              </a:pPr>
              <a:t>‹#›</a:t>
            </a:fld>
            <a:endParaRPr lang="en-GB" alt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813" y="4876800"/>
            <a:ext cx="67691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GB" altLang="en-US" sz="1400" dirty="0">
                <a:latin typeface="Effra Light" pitchFamily="34" charset="0"/>
              </a:rPr>
              <a:t>LIMITLESS </a:t>
            </a:r>
            <a:r>
              <a:rPr lang="en-GB" altLang="en-US" sz="1400" dirty="0">
                <a:latin typeface="Effra Bold" panose="020B0803020203020204" pitchFamily="34" charset="0"/>
              </a:rPr>
              <a:t>POTENTIAL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OPPORTUNITIES</a:t>
            </a:r>
            <a:r>
              <a:rPr lang="en-GB" altLang="en-US" sz="1400" dirty="0">
                <a:latin typeface="Effra Light" pitchFamily="34" charset="0"/>
              </a:rPr>
              <a:t> | LIMITLESS </a:t>
            </a:r>
            <a:r>
              <a:rPr lang="en-GB" altLang="en-US" sz="1400" dirty="0">
                <a:latin typeface="Effra Bold" panose="020B0803020203020204" pitchFamily="34" charset="0"/>
              </a:rPr>
              <a:t>IMPACT</a:t>
            </a:r>
          </a:p>
        </p:txBody>
      </p:sp>
      <p:pic>
        <p:nvPicPr>
          <p:cNvPr id="1030" name="Picture 53" descr="Device-black"/>
          <p:cNvPicPr>
            <a:picLocks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0" descr="Device-wine"/>
          <p:cNvPicPr>
            <a:picLocks noChangeArrowheads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  <p:bldP spid="1027" grpId="0" build="p" bldLvl="5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accent1"/>
          </a:solidFill>
          <a:latin typeface="Effra Bold" panose="020B060402020202020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79388" indent="-179388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>
          <a:solidFill>
            <a:schemeClr val="tx2"/>
          </a:solidFill>
          <a:latin typeface="+mn-lt"/>
          <a:ea typeface="+mn-ea"/>
          <a:cs typeface="+mn-cs"/>
        </a:defRPr>
      </a:lvl1pPr>
      <a:lvl2pPr marL="539750" indent="-179388" algn="l" rtl="0" fontAlgn="base">
        <a:spcBef>
          <a:spcPct val="20000"/>
        </a:spcBef>
        <a:spcAft>
          <a:spcPct val="0"/>
        </a:spcAft>
        <a:buClr>
          <a:srgbClr val="63656A"/>
        </a:buClr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2pPr>
      <a:lvl3pPr marL="898525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•"/>
        <a:defRPr sz="2000">
          <a:solidFill>
            <a:schemeClr val="tx2"/>
          </a:solidFill>
          <a:latin typeface="+mn-lt"/>
        </a:defRPr>
      </a:lvl3pPr>
      <a:lvl4pPr marL="1258888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&gt;"/>
        <a:defRPr sz="2000">
          <a:solidFill>
            <a:schemeClr val="tx2"/>
          </a:solidFill>
          <a:latin typeface="+mn-lt"/>
        </a:defRPr>
      </a:lvl4pPr>
      <a:lvl5pPr marL="1619250" indent="-179388" algn="l" rtl="0" fontAlgn="base">
        <a:spcBef>
          <a:spcPct val="20000"/>
        </a:spcBef>
        <a:spcAft>
          <a:spcPct val="0"/>
        </a:spcAft>
        <a:buFont typeface="Effra" panose="020B0604020202020204" charset="0"/>
        <a:buChar char="-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anose="020B0603020203020204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CEF7AC-909A-4DF0-A468-41523B6692F4}" type="slidenum">
              <a:rPr lang="en-GB" altLang="en-US" smtClean="0"/>
              <a:pPr>
                <a:defRPr/>
              </a:pPr>
              <a:t>‹#›</a:t>
            </a:fld>
            <a:endParaRPr lang="en-GB" altLang="en-US" dirty="0"/>
          </a:p>
        </p:txBody>
      </p:sp>
      <p:pic>
        <p:nvPicPr>
          <p:cNvPr id="7" name="Picture 53" descr="Device-black">
            <a:extLst>
              <a:ext uri="{FF2B5EF4-FFF2-40B4-BE49-F238E27FC236}">
                <a16:creationId xmlns:a16="http://schemas.microsoft.com/office/drawing/2014/main" id="{3A24FCD6-0B1E-4096-8613-7A86472A83DA}"/>
              </a:ext>
            </a:extLst>
          </p:cNvPr>
          <p:cNvPicPr>
            <a:picLocks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328613"/>
            <a:ext cx="11842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0" descr="Device-wine">
            <a:extLst>
              <a:ext uri="{FF2B5EF4-FFF2-40B4-BE49-F238E27FC236}">
                <a16:creationId xmlns:a16="http://schemas.microsoft.com/office/drawing/2014/main" id="{DD84E441-00C2-4CBD-8DFF-AE1278F363AF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1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5" descr="Device-white">
            <a:extLst>
              <a:ext uri="{FF2B5EF4-FFF2-40B4-BE49-F238E27FC236}">
                <a16:creationId xmlns:a16="http://schemas.microsoft.com/office/drawing/2014/main" id="{5ECD53A7-D67C-4C96-AD87-AA8E0C774F9E}"/>
              </a:ext>
            </a:extLst>
          </p:cNvPr>
          <p:cNvPicPr>
            <a:picLocks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328613"/>
            <a:ext cx="11842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04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ransition>
    <p:fade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.Srivastava@pgr.reading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image" Target="../media/image1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9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customXml" Target="../ink/ink14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34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0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2.xml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 Consumption under extreme inequalities</a:t>
            </a:r>
            <a:endParaRPr lang="zh-CN" altLang="en-GB" dirty="0"/>
          </a:p>
        </p:txBody>
      </p:sp>
      <p:sp>
        <p:nvSpPr>
          <p:cNvPr id="25603" name="Subtit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400" y="2701926"/>
            <a:ext cx="7467600" cy="1241425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altLang="zh-CN" dirty="0"/>
          </a:p>
          <a:p>
            <a:r>
              <a:rPr lang="en-US" altLang="zh-CN" dirty="0"/>
              <a:t>Department of Economics  </a:t>
            </a:r>
          </a:p>
          <a:p>
            <a:r>
              <a:rPr lang="en-US" altLang="zh-CN" dirty="0">
                <a:hlinkClick r:id="rId3"/>
              </a:rPr>
              <a:t>a.srivastava@pgr.reading.ac.uk</a:t>
            </a:r>
            <a:endParaRPr lang="en-US" altLang="zh-CN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371850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Status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GB" dirty="0"/>
                  <a:t>With the two assumption A1 and A2 the following claims follow:</a:t>
                </a:r>
              </a:p>
              <a:p>
                <a:pPr lvl="1"/>
                <a:r>
                  <a:rPr lang="en-GB" dirty="0"/>
                  <a:t>Claim 1: Status utility can be achieved both by </a:t>
                </a:r>
                <a:r>
                  <a:rPr lang="en-GB" u="sng" dirty="0"/>
                  <a:t>excess non-durable consumption</a:t>
                </a:r>
                <a:r>
                  <a:rPr lang="en-GB" dirty="0"/>
                  <a:t> and </a:t>
                </a:r>
                <a:r>
                  <a:rPr lang="en-GB" u="sng" dirty="0"/>
                  <a:t>inheritable durable goods</a:t>
                </a:r>
                <a:endParaRPr lang="en-GB" dirty="0"/>
              </a:p>
              <a:p>
                <a:pPr lvl="1"/>
                <a:r>
                  <a:rPr lang="en-GB" dirty="0"/>
                  <a:t>Claim 2: Fulfilment of minimum needs carries no status-advantage</a:t>
                </a:r>
              </a:p>
              <a:p>
                <a:r>
                  <a:rPr lang="en-GB" dirty="0"/>
                  <a:t>The consumer budget consists of the costs of owning assets, the excess non-durable consumption and the needs implied by her family units – these are easy to distinguish in the empirical data</a:t>
                </a:r>
              </a:p>
              <a:p>
                <a:r>
                  <a:rPr lang="en-GB" dirty="0"/>
                  <a:t>With the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</a:t>
                </a:r>
                <a:r>
                  <a:rPr lang="en-US" dirty="0"/>
                  <a:t> need-units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, the non-durable 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the level of richness in the consumer’s neighbourhood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and an associated cost-function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we can write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or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>
                  <a:effectLst/>
                </a:endParaRPr>
              </a:p>
              <a:p>
                <a:pPr marL="0" indent="0">
                  <a:buNone/>
                </a:pPr>
                <a:endParaRPr lang="en-GB" dirty="0">
                  <a:effectLst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2243" b="-1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10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2708600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A4A-1F17-4889-AED9-6791AB01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model for Status Demand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Since the consumer avails utility from both non-durable excess and durable consumption, we have a log-linear form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An empirical method can be specified as long as the following linear differential equation has a solution 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GB" dirty="0"/>
                  <a:t>Asset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are a key part of the econometric analyses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53418E-F4DF-452B-BD85-A7D380E03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70013"/>
                <a:ext cx="8210550" cy="3262312"/>
              </a:xfrm>
              <a:blipFill>
                <a:blip r:embed="rId2"/>
                <a:stretch>
                  <a:fillRect l="-520" t="-3178" r="-297" b="-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3E68-6FBE-4DF0-9091-0B71452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601503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3A37-7993-450F-8C74-F359EBC3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28" y="118805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Tanzania and Nigeria –</a:t>
            </a:r>
            <a:br>
              <a:rPr lang="en-US" dirty="0"/>
            </a:br>
            <a:r>
              <a:rPr lang="en-US" dirty="0"/>
              <a:t>occupational and asset differences across region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E532F-81CE-4C13-8B35-E11C80EB3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38" y="1002496"/>
            <a:ext cx="8458200" cy="938214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Using income data, we </a:t>
            </a:r>
            <a:r>
              <a:rPr lang="en-US" sz="1600" dirty="0" err="1"/>
              <a:t>standardise</a:t>
            </a:r>
            <a:r>
              <a:rPr lang="en-US" sz="1600" dirty="0"/>
              <a:t> occupations into occupation ranks for comparison across economies</a:t>
            </a:r>
          </a:p>
          <a:p>
            <a:r>
              <a:rPr lang="en-US" sz="1600" dirty="0"/>
              <a:t>Occupational and Asset differences are shown in the following chart. A more even distribution of assets and occupation-levels seems evident in Nigeria.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3F4EE-6F49-4F2E-A328-04EE6321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12</a:t>
            </a:fld>
            <a:endParaRPr lang="en-GB" alt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9B358B4-E12F-4435-A592-FAA9CE7B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" y="1809750"/>
            <a:ext cx="3309380" cy="3221489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5CA7E0AA-476B-48D2-AAB5-EAD5DAB2E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63" y="1809750"/>
            <a:ext cx="4779965" cy="24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139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D2F4-8715-4E89-B522-B7A6F868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5829"/>
            <a:ext cx="7886700" cy="993775"/>
          </a:xfrm>
        </p:spPr>
        <p:txBody>
          <a:bodyPr/>
          <a:lstStyle/>
          <a:p>
            <a:r>
              <a:rPr lang="en-US" dirty="0"/>
              <a:t>Tanzania – A non-parametric view</a:t>
            </a:r>
            <a:endParaRPr lang="en-GB" dirty="0"/>
          </a:p>
        </p:txBody>
      </p:sp>
      <p:pic>
        <p:nvPicPr>
          <p:cNvPr id="9" name="Content Placeholder 8" descr="Chart, surface chart&#10;&#10;Description automatically generated">
            <a:extLst>
              <a:ext uri="{FF2B5EF4-FFF2-40B4-BE49-F238E27FC236}">
                <a16:creationId xmlns:a16="http://schemas.microsoft.com/office/drawing/2014/main" id="{2F44EB68-6EAC-4D8A-A9BE-C188D8D96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72" y="2036158"/>
            <a:ext cx="1997048" cy="17793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5579-4D02-46AC-9555-391AF1EE3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13</a:t>
            </a:fld>
            <a:endParaRPr lang="en-GB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2DACF70-3526-48F7-B2CD-D876BD7A9E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0F0EFEBC-031D-4E4E-863A-235E67A6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8021"/>
            <a:ext cx="3550646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4FC69C-10DC-455C-A3E3-A0D266968018}"/>
              </a:ext>
            </a:extLst>
          </p:cNvPr>
          <p:cNvSpPr txBox="1"/>
          <p:nvPr/>
        </p:nvSpPr>
        <p:spPr>
          <a:xfrm>
            <a:off x="287100" y="1434627"/>
            <a:ext cx="7001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Vast differences in asset ownership across the country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Non-food expenditures are much higher in the east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0AD2A2-1A52-4BD6-922D-7DDF0DDEB98F}"/>
              </a:ext>
            </a:extLst>
          </p:cNvPr>
          <p:cNvGrpSpPr/>
          <p:nvPr/>
        </p:nvGrpSpPr>
        <p:grpSpPr>
          <a:xfrm>
            <a:off x="6781799" y="1729108"/>
            <a:ext cx="838201" cy="233041"/>
            <a:chOff x="4362197" y="2282194"/>
            <a:chExt cx="19890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CD0CBF-16B5-49F2-B7F4-F94E7BF08191}"/>
                    </a:ext>
                  </a:extLst>
                </p14:cNvPr>
                <p14:cNvContentPartPr/>
                <p14:nvPr/>
              </p14:nvContentPartPr>
              <p14:xfrm>
                <a:off x="4362197" y="2282194"/>
                <a:ext cx="1975680" cy="27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CD0CBF-16B5-49F2-B7F4-F94E7BF081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48680" y="2269226"/>
                  <a:ext cx="2002174" cy="301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0407D5-9CDC-42D5-A622-3A0CC3D90290}"/>
                    </a:ext>
                  </a:extLst>
                </p14:cNvPr>
                <p14:cNvContentPartPr/>
                <p14:nvPr/>
              </p14:nvContentPartPr>
              <p14:xfrm>
                <a:off x="6239957" y="2449954"/>
                <a:ext cx="69120" cy="46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0407D5-9CDC-42D5-A622-3A0CC3D902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26457" y="2436454"/>
                  <a:ext cx="95580" cy="72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D68FBE-2D39-4833-9815-B1040B00AA34}"/>
                    </a:ext>
                  </a:extLst>
                </p14:cNvPr>
                <p14:cNvContentPartPr/>
                <p14:nvPr/>
              </p14:nvContentPartPr>
              <p14:xfrm>
                <a:off x="6268037" y="2598634"/>
                <a:ext cx="83160" cy="4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D68FBE-2D39-4833-9815-B1040B00AA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54537" y="2585724"/>
                  <a:ext cx="109620" cy="731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09486-C072-4CC3-A824-303E92084A24}"/>
              </a:ext>
            </a:extLst>
          </p:cNvPr>
          <p:cNvGrpSpPr/>
          <p:nvPr/>
        </p:nvGrpSpPr>
        <p:grpSpPr>
          <a:xfrm>
            <a:off x="211170" y="1915900"/>
            <a:ext cx="1428120" cy="2005560"/>
            <a:chOff x="167117" y="1709794"/>
            <a:chExt cx="1428120" cy="20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40042E-3B40-4BC0-827B-2545DFA5E3BC}"/>
                    </a:ext>
                  </a:extLst>
                </p14:cNvPr>
                <p14:cNvContentPartPr/>
                <p14:nvPr/>
              </p14:nvContentPartPr>
              <p14:xfrm>
                <a:off x="194477" y="1718074"/>
                <a:ext cx="175320" cy="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40042E-3B40-4BC0-827B-2545DFA5E3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837" y="1709074"/>
                  <a:ext cx="192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2B1523-12FC-4CA6-BEA8-98277CF68DA5}"/>
                    </a:ext>
                  </a:extLst>
                </p14:cNvPr>
                <p14:cNvContentPartPr/>
                <p14:nvPr/>
              </p14:nvContentPartPr>
              <p14:xfrm>
                <a:off x="167117" y="1709794"/>
                <a:ext cx="1428120" cy="1926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2B1523-12FC-4CA6-BEA8-98277CF68D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477" y="1701154"/>
                  <a:ext cx="1445760" cy="19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BF087A-6BD3-4F93-8F00-5332D19CF713}"/>
                    </a:ext>
                  </a:extLst>
                </p14:cNvPr>
                <p14:cNvContentPartPr/>
                <p14:nvPr/>
              </p14:nvContentPartPr>
              <p14:xfrm>
                <a:off x="1490117" y="3549754"/>
                <a:ext cx="80640" cy="4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BF087A-6BD3-4F93-8F00-5332D19CF7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1117" y="3541114"/>
                  <a:ext cx="98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E2BBEE-AECC-4759-8ED6-325AC12AC7E7}"/>
                    </a:ext>
                  </a:extLst>
                </p14:cNvPr>
                <p14:cNvContentPartPr/>
                <p14:nvPr/>
              </p14:nvContentPartPr>
              <p14:xfrm>
                <a:off x="1510997" y="3643354"/>
                <a:ext cx="8064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E2BBEE-AECC-4759-8ED6-325AC12AC7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01997" y="3634714"/>
                  <a:ext cx="98280" cy="89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14958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8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11C6-2E3A-434D-BCD6-4260203D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Nigeria – A non parametric view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C6AE5-087E-444F-A88E-E5A926F2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14</a:t>
            </a:fld>
            <a:endParaRPr lang="en-GB" altLang="en-US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EA0629CF-8138-4C40-BE3D-7FF7A1CC3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12" y="1243984"/>
            <a:ext cx="3981423" cy="2054834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D96B21B-A10D-40B4-9995-F64BED23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2920891"/>
            <a:ext cx="3905249" cy="2015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18A1C-773A-4167-8D22-F50953D03EDF}"/>
              </a:ext>
            </a:extLst>
          </p:cNvPr>
          <p:cNvSpPr txBox="1"/>
          <p:nvPr/>
        </p:nvSpPr>
        <p:spPr>
          <a:xfrm>
            <a:off x="228600" y="1047750"/>
            <a:ext cx="4724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asset differences are relatively flat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north-east of the country has higher food expenditure but the coastal south-west has higher non-food expenditure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4A4D02-46AA-4258-8B1E-0EBFE3DD5A5D}"/>
                  </a:ext>
                </a:extLst>
              </p14:cNvPr>
              <p14:cNvContentPartPr/>
              <p14:nvPr/>
            </p14:nvContentPartPr>
            <p14:xfrm>
              <a:off x="3733997" y="1486234"/>
              <a:ext cx="1895400" cy="13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4A4D02-46AA-4258-8B1E-0EBFE3DD5A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357" y="1477594"/>
                <a:ext cx="1913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178CF2-9B0D-4FD0-B6E1-179E24B73525}"/>
                  </a:ext>
                </a:extLst>
              </p14:cNvPr>
              <p14:cNvContentPartPr/>
              <p14:nvPr/>
            </p14:nvContentPartPr>
            <p14:xfrm>
              <a:off x="5521037" y="1542394"/>
              <a:ext cx="62280" cy="6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178CF2-9B0D-4FD0-B6E1-179E24B735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2397" y="1533394"/>
                <a:ext cx="79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6EEC83F-3CC7-4617-856A-A1953CD6F982}"/>
                  </a:ext>
                </a:extLst>
              </p14:cNvPr>
              <p14:cNvContentPartPr/>
              <p14:nvPr/>
            </p14:nvContentPartPr>
            <p14:xfrm>
              <a:off x="5263637" y="1674874"/>
              <a:ext cx="356400" cy="29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6EEC83F-3CC7-4617-856A-A1953CD6F9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4997" y="1666234"/>
                <a:ext cx="374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C70A21-F286-4B37-8319-907893AA84C3}"/>
                  </a:ext>
                </a:extLst>
              </p14:cNvPr>
              <p14:cNvContentPartPr/>
              <p14:nvPr/>
            </p14:nvContentPartPr>
            <p14:xfrm>
              <a:off x="305357" y="2366074"/>
              <a:ext cx="499320" cy="1065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C70A21-F286-4B37-8319-907893AA84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357" y="2357074"/>
                <a:ext cx="516960" cy="10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A7588C-00D7-47A6-866D-959D52AC4DD4}"/>
                  </a:ext>
                </a:extLst>
              </p14:cNvPr>
              <p14:cNvContentPartPr/>
              <p14:nvPr/>
            </p14:nvContentPartPr>
            <p14:xfrm>
              <a:off x="650237" y="3350314"/>
              <a:ext cx="120600" cy="15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A7588C-00D7-47A6-866D-959D52AC4D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237" y="3341314"/>
                <a:ext cx="138240" cy="1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140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60FA-F0DF-4A97-856A-75DEAC2C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5467350" cy="99377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Interpreting non-parametric and descriptive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137-2BE4-428C-841E-90F63B600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Tanzania</a:t>
            </a:r>
          </a:p>
          <a:p>
            <a:pPr lvl="1"/>
            <a:r>
              <a:rPr lang="en-GB" dirty="0"/>
              <a:t>There are vast differences in asset ownership</a:t>
            </a:r>
          </a:p>
          <a:p>
            <a:pPr lvl="1"/>
            <a:r>
              <a:rPr lang="en-GB" dirty="0"/>
              <a:t>Occupational differences across regions are high</a:t>
            </a:r>
          </a:p>
          <a:p>
            <a:pPr lvl="1"/>
            <a:r>
              <a:rPr lang="en-GB" dirty="0"/>
              <a:t>The south and east of Tanzania are too far apart in assets and have incomparable amenities. This is less so in the central parts</a:t>
            </a:r>
          </a:p>
          <a:p>
            <a:pPr lvl="1"/>
            <a:r>
              <a:rPr lang="en-GB" dirty="0"/>
              <a:t>The subjective well being data also does not align with the asset distribution.</a:t>
            </a:r>
          </a:p>
          <a:p>
            <a:r>
              <a:rPr lang="en-GB" dirty="0"/>
              <a:t>Nigeria</a:t>
            </a:r>
          </a:p>
          <a:p>
            <a:pPr lvl="1"/>
            <a:r>
              <a:rPr lang="en-GB" dirty="0"/>
              <a:t>The asset differences are fewer</a:t>
            </a:r>
          </a:p>
          <a:p>
            <a:pPr lvl="1"/>
            <a:r>
              <a:rPr lang="en-GB" dirty="0"/>
              <a:t>Occupational and educational differences are more uniform across regions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1B95-CA29-4AC8-BE6E-FF6E70DA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4218875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Analysis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Econometric Model – Our goal is to understand if after accounting for one’s own income, the non-durable consumption is influenced more by asset-inequalities or with local  (</a:t>
                </a:r>
                <a:r>
                  <a:rPr lang="en-US" dirty="0" err="1"/>
                  <a:t>neighbourhood</a:t>
                </a:r>
                <a:r>
                  <a:rPr lang="en-US" dirty="0"/>
                  <a:t>) non-durable consumption </a:t>
                </a:r>
                <a:r>
                  <a:rPr lang="en-US"/>
                  <a:t>(the latter </a:t>
                </a:r>
                <a:r>
                  <a:rPr lang="en-US" dirty="0"/>
                  <a:t>proxies for price)</a:t>
                </a:r>
              </a:p>
              <a:p>
                <a:pPr lvl="1"/>
                <a:r>
                  <a:rPr lang="en-US" dirty="0"/>
                  <a:t>Independent Variable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non-durable consumption including food – this excludes any costs associated with maintenance of assets, subscriptions etc.</a:t>
                </a:r>
              </a:p>
              <a:p>
                <a:pPr lvl="1"/>
                <a:r>
                  <a:rPr lang="en-US" dirty="0"/>
                  <a:t>Dependent (Control) Variables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total per-head non-durable consumption in the household including assets costs, food etc.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(log_mean_A0)- logarithm of mean asset values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 around the consumer’s district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log_mean_cost_ne</a:t>
                </a:r>
                <a:r>
                  <a:rPr lang="en-US" dirty="0"/>
                  <a:t>) - inferred as the average cost-per-head of non-durable consumption excluding asset-maintenance-costs but inclusive of food (evaluated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area)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2EAC1-F444-4637-9CC5-DE39E6E187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3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967237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031C-2123-4FF1-BCC7-6F2D113A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5547"/>
            <a:ext cx="7886700" cy="994172"/>
          </a:xfrm>
        </p:spPr>
        <p:txBody>
          <a:bodyPr/>
          <a:lstStyle/>
          <a:p>
            <a:r>
              <a:rPr lang="en-US" dirty="0"/>
              <a:t>Cross-Sectional View – role of asset costs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584F-DFF9-47E8-8C04-DAFFDF47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17</a:t>
            </a:fld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FBBD6-7CCF-48B8-B35D-8FCC87BF2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106" y="641409"/>
            <a:ext cx="3416502" cy="3768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C2830-7488-4E7C-A763-80385A2FD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52" y="610513"/>
            <a:ext cx="3265290" cy="4010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454B83-75DA-4096-A7F9-0EF2936C752B}"/>
                  </a:ext>
                </a:extLst>
              </p14:cNvPr>
              <p14:cNvContentPartPr/>
              <p14:nvPr/>
            </p14:nvContentPartPr>
            <p14:xfrm>
              <a:off x="609600" y="1377875"/>
              <a:ext cx="1056600" cy="28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454B83-75DA-4096-A7F9-0EF2936C75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600" y="1368875"/>
                <a:ext cx="1074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C55219-29C4-4A47-A0CA-6252E032C55A}"/>
                  </a:ext>
                </a:extLst>
              </p14:cNvPr>
              <p14:cNvContentPartPr/>
              <p14:nvPr/>
            </p14:nvContentPartPr>
            <p14:xfrm>
              <a:off x="4276801" y="1457989"/>
              <a:ext cx="1069560" cy="22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C55219-29C4-4A47-A0CA-6252E032C5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801" y="1448989"/>
                <a:ext cx="10872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BC7F01-BA44-45CB-8DF6-6B4825067D7B}"/>
                  </a:ext>
                </a:extLst>
              </p14:cNvPr>
              <p14:cNvContentPartPr/>
              <p14:nvPr/>
            </p14:nvContentPartPr>
            <p14:xfrm>
              <a:off x="3992403" y="1928152"/>
              <a:ext cx="1601640" cy="24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BC7F01-BA44-45CB-8DF6-6B4825067D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3403" y="1919152"/>
                <a:ext cx="1619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862910-5A90-4636-87CD-930B90F4FB80}"/>
                  </a:ext>
                </a:extLst>
              </p14:cNvPr>
              <p14:cNvContentPartPr/>
              <p14:nvPr/>
            </p14:nvContentPartPr>
            <p14:xfrm>
              <a:off x="457200" y="2107565"/>
              <a:ext cx="1445400" cy="17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862910-5A90-4636-87CD-930B90F4FB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200" y="2098565"/>
                <a:ext cx="1463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BAF960-D20C-4395-B581-B56F5669E308}"/>
                  </a:ext>
                </a:extLst>
              </p:cNvPr>
              <p:cNvSpPr txBox="1"/>
              <p:nvPr/>
            </p:nvSpPr>
            <p:spPr>
              <a:xfrm>
                <a:off x="-12798" y="4620518"/>
                <a:ext cx="7937597" cy="557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𝑙𝑜𝑔𝑥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- the total per-head non-durable consumption including assets costs, food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(log_mean_A0)- logarithm of mean asset values in the </a:t>
                </a:r>
                <a14:m>
                  <m:oMath xmlns:m="http://schemas.openxmlformats.org/officeDocument/2006/math">
                    <m:r>
                      <a:rPr lang="en-US" sz="1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area </a:t>
                </a:r>
                <a:endParaRPr lang="en-US" sz="1000" b="0" i="1" dirty="0">
                  <a:solidFill>
                    <a:schemeClr val="tx1"/>
                  </a:solidFill>
                  <a:latin typeface="+mn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 (</a:t>
                </a:r>
                <a:r>
                  <a:rPr lang="en-US" sz="1000" dirty="0" err="1">
                    <a:solidFill>
                      <a:schemeClr val="tx1"/>
                    </a:solidFill>
                    <a:latin typeface="+mn-lt"/>
                  </a:rPr>
                  <a:t>log_mean_cost_ne</a:t>
                </a:r>
                <a:r>
                  <a:rPr lang="en-US" sz="1000" dirty="0">
                    <a:solidFill>
                      <a:schemeClr val="tx1"/>
                    </a:solidFill>
                    <a:latin typeface="+mn-lt"/>
                  </a:rPr>
                  <a:t>) - average cost-per-head of non-durable consumption excluding asset-maintenance-costs</a:t>
                </a:r>
                <a:endParaRPr lang="en-GB" sz="10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BAF960-D20C-4395-B581-B56F566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98" y="4620518"/>
                <a:ext cx="7937597" cy="557460"/>
              </a:xfrm>
              <a:prstGeom prst="rect">
                <a:avLst/>
              </a:prstGeom>
              <a:blipFill>
                <a:blip r:embed="rId13"/>
                <a:stretch>
                  <a:fillRect b="-5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1867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BEEB3-B322-4996-A88B-5A8FA26A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status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D0AA5-FB53-4946-8687-C2D68F635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Asset costs rise more significantly in Nigeria leading to lower non-durable consumption when non-durable consumption prices rise . Thus, when you’re in a rich area, average non-durable expenditure (</a:t>
            </a:r>
            <a:r>
              <a:rPr lang="en-US" dirty="0" err="1"/>
              <a:t>nde</a:t>
            </a:r>
            <a:r>
              <a:rPr lang="en-US" dirty="0"/>
              <a:t>) is generally higher relative to which the </a:t>
            </a:r>
            <a:r>
              <a:rPr lang="en-US" dirty="0" err="1"/>
              <a:t>nde</a:t>
            </a:r>
            <a:r>
              <a:rPr lang="en-US" dirty="0"/>
              <a:t> is lower</a:t>
            </a:r>
          </a:p>
          <a:p>
            <a:r>
              <a:rPr lang="en-US" dirty="0"/>
              <a:t>On the other hand, the </a:t>
            </a:r>
            <a:r>
              <a:rPr lang="en-US" dirty="0" err="1"/>
              <a:t>nde</a:t>
            </a:r>
            <a:r>
              <a:rPr lang="en-US" dirty="0"/>
              <a:t> is more varied in Tanzania and assets seem to matter less for non-durable status consumption as asset costs don’t change much (this could also mean that food is more important and expensive in Tanzania – therefore less role of asset costs)</a:t>
            </a:r>
            <a:endParaRPr lang="en-GB" dirty="0"/>
          </a:p>
          <a:p>
            <a:r>
              <a:rPr lang="en-US" dirty="0"/>
              <a:t>Status competitions seem more intense in Nigeria – also because higher occupations have different consumption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E888D-3A3B-40A9-BB95-BA88A3AB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065642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1DDE-413F-4620-808A-71BBABFA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View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84171-93CD-4BC1-8AC1-86DCFE44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19</a:t>
            </a:fld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67D1D2-8875-4352-A7CF-73FDB9334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19" y="1265531"/>
            <a:ext cx="3752998" cy="289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CF53D-6380-47D6-A1C5-212EE309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65531"/>
            <a:ext cx="3752999" cy="2668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F09557-C026-4BA9-BFBE-269E4464C6F4}"/>
                  </a:ext>
                </a:extLst>
              </p14:cNvPr>
              <p14:cNvContentPartPr/>
              <p14:nvPr/>
            </p14:nvContentPartPr>
            <p14:xfrm>
              <a:off x="5240087" y="1992052"/>
              <a:ext cx="1195920" cy="28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F09557-C026-4BA9-BFBE-269E4464C6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1087" y="1983052"/>
                <a:ext cx="12135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7AF116-C0B4-45ED-8D59-F83158AF0914}"/>
                  </a:ext>
                </a:extLst>
              </p14:cNvPr>
              <p14:cNvContentPartPr/>
              <p14:nvPr/>
            </p14:nvContentPartPr>
            <p14:xfrm>
              <a:off x="1064807" y="1992772"/>
              <a:ext cx="1009440" cy="307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7AF116-C0B4-45ED-8D59-F83158AF09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6167" y="1984132"/>
                <a:ext cx="102708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660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/>
          <a:lstStyle/>
          <a:p>
            <a:r>
              <a:rPr lang="en-GB" dirty="0"/>
              <a:t>Conspicuous or Status Consumption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It is the tendency of consumers to indicate status by using goods of a higher quality or in higher quantity than what might be considered necessary</a:t>
            </a:r>
          </a:p>
          <a:p>
            <a:r>
              <a:rPr lang="en-GB" dirty="0"/>
              <a:t>What is necessity?</a:t>
            </a:r>
          </a:p>
          <a:p>
            <a:r>
              <a:rPr lang="en-GB" dirty="0"/>
              <a:t>Literature considers both - the so-called Townsend view (subjective preferences are needs) and social-welfare view (i.e. the polar opposite view)</a:t>
            </a:r>
          </a:p>
          <a:p>
            <a:r>
              <a:rPr lang="en-GB" dirty="0"/>
              <a:t>Visible consumption – is the most generally accepted view on status consumption</a:t>
            </a:r>
          </a:p>
        </p:txBody>
      </p:sp>
    </p:spTree>
    <p:extLst>
      <p:ext uri="{BB962C8B-B14F-4D97-AF65-F5344CB8AC3E}">
        <p14:creationId xmlns:p14="http://schemas.microsoft.com/office/powerpoint/2010/main" val="2245596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F8AB-0CCF-473A-8534-BC759D2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observations from the Panel </a:t>
            </a:r>
            <a:br>
              <a:rPr lang="en-US" dirty="0"/>
            </a:br>
            <a:r>
              <a:rPr lang="en-US" dirty="0"/>
              <a:t>and Cross-Section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07EE-B7A2-436F-BDC0-4CB8AC8CA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economic significance of local (neighborhood) expenditure is generally high </a:t>
            </a:r>
          </a:p>
          <a:p>
            <a:r>
              <a:rPr lang="en-US" dirty="0"/>
              <a:t>There is a substitution between asset-richness and  non-durable consumption in Nigeria. This is less so in Tanzania.</a:t>
            </a:r>
          </a:p>
          <a:p>
            <a:r>
              <a:rPr lang="en-US" dirty="0"/>
              <a:t>For the same household, changes in asset-richness seems to drive consumption of non-durable goods in Nigeria. Asset-costs don’t increase significantly for consumer in richer areas in Tanzania.</a:t>
            </a:r>
          </a:p>
          <a:p>
            <a:r>
              <a:rPr lang="en-US" dirty="0"/>
              <a:t>The role of education as well as occupation for non-durable consumption seems stronger in Nigeria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BD04-3777-48EC-9398-61D23EE0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20</a:t>
            </a:fld>
            <a:endParaRPr lang="en-GB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3F1FAA-22F1-4655-AFAC-E023EF4111F0}"/>
                  </a:ext>
                </a:extLst>
              </p14:cNvPr>
              <p14:cNvContentPartPr/>
              <p14:nvPr/>
            </p14:nvContentPartPr>
            <p14:xfrm>
              <a:off x="4956047" y="435293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3F1FAA-22F1-4655-AFAC-E023EF411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047" y="43442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D9A8E3-26DF-4866-9FB3-86FBB8938D26}"/>
                  </a:ext>
                </a:extLst>
              </p14:cNvPr>
              <p14:cNvContentPartPr/>
              <p14:nvPr/>
            </p14:nvContentPartPr>
            <p14:xfrm>
              <a:off x="3935807" y="442601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D9A8E3-26DF-4866-9FB3-86FBB8938D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807" y="44170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3775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DDED-AC9A-4208-A7A3-ED93E965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9E65-D10B-4CD2-BE37-9B781D744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necessary implication of the model is that consumers with both lower durable consumption and lower relative excess cannot compete with the consumer for whom both are higher </a:t>
            </a:r>
          </a:p>
          <a:p>
            <a:r>
              <a:rPr lang="en-GB" dirty="0"/>
              <a:t>This effect is stronger in Tanzania than in Nigeria</a:t>
            </a:r>
          </a:p>
          <a:p>
            <a:r>
              <a:rPr lang="en-GB" dirty="0"/>
              <a:t>With the most commonly accepted notion of status consumption, Tanzania seems to have less status consumption</a:t>
            </a:r>
          </a:p>
          <a:p>
            <a:r>
              <a:rPr lang="en-GB" dirty="0"/>
              <a:t>In both economies, the effect of urban-rural differences dominates the notion of visible consumption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14149-19E5-4CE5-B9E4-95A2009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21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20287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7AE3-B683-4179-8BD5-52FEE88B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Should food be treated as a basic need ?</a:t>
                </a:r>
              </a:p>
              <a:p>
                <a:pPr lvl="1"/>
                <a:r>
                  <a:rPr lang="en-US" dirty="0"/>
                  <a:t>On one hand, food </a:t>
                </a:r>
                <a:r>
                  <a:rPr lang="en-US" i="1" dirty="0"/>
                  <a:t>is </a:t>
                </a:r>
                <a:r>
                  <a:rPr lang="en-US" dirty="0"/>
                  <a:t>a basic need </a:t>
                </a:r>
              </a:p>
              <a:p>
                <a:pPr lvl="1"/>
                <a:r>
                  <a:rPr lang="en-US" dirty="0"/>
                  <a:t>On the other, there is quite a lot of support for a pressure on food quality in sub-Saharan Africa</a:t>
                </a:r>
              </a:p>
              <a:p>
                <a:r>
                  <a:rPr lang="en-US" b="0" dirty="0"/>
                  <a:t>Is the classic demand-equation model with a pseudo-panel more appropriate: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</m:oMath>
                </a14:m>
                <a:r>
                  <a:rPr lang="en-US" dirty="0"/>
                  <a:t> - the budget share of food and other non-durable consumption for the pseudo-panel household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– the total budget comprising of purchased asset values (the changes in which are impossible to obtain without the pseudo-panel due to measurement errors)</a:t>
                </a:r>
                <a:endParaRPr lang="en-G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𝑛𝑒𝑒𝑑𝑠</m:t>
                        </m:r>
                      </m:sub>
                    </m:sSub>
                  </m:oMath>
                </a14:m>
                <a:r>
                  <a:rPr lang="en-US" dirty="0"/>
                  <a:t> - average cost-per-head of non-durable consumption in pseudo-panel area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- logarithm of mean asset values in the pseudo-panel area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C9CC-D538-4838-9085-322F9C3B0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1" t="-2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A330B-09B6-4480-8A46-540F0717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22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617859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4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C546-8FFD-446E-BDCF-98089415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16AD-BBE9-46B1-A4CE-03E91196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A Deaton, </a:t>
            </a:r>
            <a:r>
              <a:rPr lang="en-GB" i="1" dirty="0"/>
              <a:t>Understanding Consumption</a:t>
            </a:r>
            <a:r>
              <a:rPr lang="en-GB" dirty="0"/>
              <a:t>, Clarendon Press 1993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L </a:t>
            </a:r>
            <a:r>
              <a:rPr lang="en-GB" dirty="0" err="1"/>
              <a:t>Doyal</a:t>
            </a:r>
            <a:r>
              <a:rPr lang="en-GB" dirty="0"/>
              <a:t> and I Gough, </a:t>
            </a:r>
            <a:r>
              <a:rPr lang="en-GB" i="1" dirty="0"/>
              <a:t>A Theory of Human Need, </a:t>
            </a:r>
            <a:r>
              <a:rPr lang="en-GB" dirty="0"/>
              <a:t>Palgrave London 1991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Robert H Frank, “The Demand for Unobservable and Other </a:t>
            </a:r>
            <a:r>
              <a:rPr lang="en-US" dirty="0" err="1"/>
              <a:t>Nonpositional</a:t>
            </a:r>
            <a:r>
              <a:rPr lang="en-US" dirty="0"/>
              <a:t> Goods”, </a:t>
            </a:r>
            <a:r>
              <a:rPr lang="en-GB" i="1" dirty="0"/>
              <a:t>The American Economic Review, </a:t>
            </a:r>
            <a:r>
              <a:rPr lang="en-GB" dirty="0"/>
              <a:t>vol. 75(1), pp. 101-116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F188-C96F-42BD-A87E-32B495EE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23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186676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14" y="452438"/>
            <a:ext cx="7886700" cy="993775"/>
          </a:xfrm>
        </p:spPr>
        <p:txBody>
          <a:bodyPr>
            <a:normAutofit fontScale="90000"/>
          </a:bodyPr>
          <a:lstStyle/>
          <a:p>
            <a:r>
              <a:rPr lang="en-GB" dirty="0"/>
              <a:t>Testing for status consumption in</a:t>
            </a:r>
            <a:br>
              <a:rPr lang="en-GB" dirty="0"/>
            </a:br>
            <a:r>
              <a:rPr lang="en-GB" dirty="0"/>
              <a:t>developing countries with extreme inequalities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67" y="1428750"/>
            <a:ext cx="7886700" cy="3262312"/>
          </a:xfrm>
        </p:spPr>
        <p:txBody>
          <a:bodyPr>
            <a:normAutofit fontScale="92500"/>
          </a:bodyPr>
          <a:lstStyle/>
          <a:p>
            <a:r>
              <a:rPr lang="en-GB" dirty="0"/>
              <a:t>Different perspectives</a:t>
            </a:r>
          </a:p>
          <a:p>
            <a:pPr lvl="1"/>
            <a:r>
              <a:rPr lang="en-GB" dirty="0"/>
              <a:t>Status consumption must exist</a:t>
            </a:r>
          </a:p>
          <a:p>
            <a:pPr lvl="2"/>
            <a:r>
              <a:rPr lang="en-GB" i="1" dirty="0"/>
              <a:t>Regardless of poverty levels, status competitions are universal</a:t>
            </a:r>
          </a:p>
          <a:p>
            <a:pPr lvl="2"/>
            <a:r>
              <a:rPr lang="en-GB" i="1" dirty="0"/>
              <a:t>There is a reference level for all consumer choice (poorer countries have a lower reference level)</a:t>
            </a:r>
          </a:p>
          <a:p>
            <a:pPr lvl="1"/>
            <a:r>
              <a:rPr lang="en-GB" dirty="0"/>
              <a:t>Status consumption cannot exist</a:t>
            </a:r>
          </a:p>
          <a:p>
            <a:pPr lvl="2"/>
            <a:r>
              <a:rPr lang="en-GB" i="1" dirty="0"/>
              <a:t>Most consumers struggle to meet basic needs. So status is inseparable from fulfilling basic needs</a:t>
            </a:r>
          </a:p>
          <a:p>
            <a:pPr lvl="2"/>
            <a:r>
              <a:rPr lang="en-GB" i="1" dirty="0"/>
              <a:t>The income differences are wide, starkly visible for there to be any use of status consumption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5469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accent1">
                <a:lumMod val="5000"/>
                <a:lumOff val="95000"/>
              </a:schemeClr>
            </a:gs>
            <a:gs pos="46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967-F4EA-43A2-85A5-B6B3F58C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we want status goods?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2049-AF32-4CA7-83EA-2F72F352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few perspectives:</a:t>
            </a:r>
            <a:endParaRPr lang="en-US" i="1" dirty="0"/>
          </a:p>
          <a:p>
            <a:r>
              <a:rPr lang="en-US" i="1" dirty="0"/>
              <a:t>Veblen</a:t>
            </a:r>
            <a:r>
              <a:rPr lang="en-US" dirty="0"/>
              <a:t> : Signaling is inherent in all consumption</a:t>
            </a:r>
          </a:p>
          <a:p>
            <a:r>
              <a:rPr lang="en-US" i="1" dirty="0"/>
              <a:t>Hirsch</a:t>
            </a:r>
            <a:r>
              <a:rPr lang="en-US" dirty="0"/>
              <a:t>: Post-war commercialisation and advertising has removed the difference between necessities and quality (physical and social scarcity)</a:t>
            </a:r>
          </a:p>
          <a:p>
            <a:r>
              <a:rPr lang="en-US" i="1" dirty="0"/>
              <a:t>Baudrillard</a:t>
            </a:r>
            <a:r>
              <a:rPr lang="en-US" dirty="0"/>
              <a:t> : The “</a:t>
            </a:r>
            <a:r>
              <a:rPr lang="en-US" b="0" i="0" dirty="0">
                <a:solidFill>
                  <a:srgbClr val="1A1A1A"/>
                </a:solidFill>
                <a:effectLst/>
              </a:rPr>
              <a:t>active manipulation of signs”– the mechanism to insert oneself within the consumer society (and working to differentiate oneself from others) is itself a form of </a:t>
            </a:r>
            <a:r>
              <a:rPr lang="en-US" b="0" i="0" dirty="0" err="1">
                <a:solidFill>
                  <a:srgbClr val="1A1A1A"/>
                </a:solidFill>
                <a:effectLst/>
              </a:rPr>
              <a:t>labour</a:t>
            </a:r>
            <a:endParaRPr lang="en-US" b="0" i="0" dirty="0">
              <a:solidFill>
                <a:srgbClr val="1A1A1A"/>
              </a:solidFill>
              <a:effectLst/>
            </a:endParaRPr>
          </a:p>
          <a:p>
            <a:r>
              <a:rPr lang="en-US" i="1" dirty="0"/>
              <a:t>Frank</a:t>
            </a:r>
            <a:r>
              <a:rPr lang="en-US" dirty="0"/>
              <a:t>: The consumer improves self-image and felicity through status competitions (subject to their reference point) – This allows us an empirical assessment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5215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9A70-976A-4B04-AB24-F6AD4EBB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Question: </a:t>
            </a:r>
            <a:br>
              <a:rPr lang="en-US" dirty="0"/>
            </a:br>
            <a:r>
              <a:rPr lang="en-US" dirty="0"/>
              <a:t>Inequality and Non-Necessary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DBBF-0101-4760-9067-3BFC8D3E4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more inequality lead to a segregation of demand so that the consumers don’t compete within the same status competitions and have discordant status consumption (segregated by wealth/class)?</a:t>
            </a:r>
          </a:p>
          <a:p>
            <a:r>
              <a:rPr lang="en-US" dirty="0"/>
              <a:t>Does more inequality intensify status competitions and increase status consumption?</a:t>
            </a:r>
          </a:p>
          <a:p>
            <a:r>
              <a:rPr lang="en-US" dirty="0"/>
              <a:t>How can we test above empirically?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A856-5356-441E-AF93-6D1977CFB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5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86700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GB" dirty="0"/>
              <a:t>consumption influence </a:t>
            </a:r>
            <a:r>
              <a:rPr lang="en-US" dirty="0"/>
              <a:t>s</a:t>
            </a:r>
            <a:r>
              <a:rPr lang="en-GB" dirty="0"/>
              <a:t>tatus?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To have a model for status – consider first if viewed as a social position based on wealth/occupation, status determines consumption or consumption itself drives status?</a:t>
            </a:r>
          </a:p>
          <a:p>
            <a:r>
              <a:rPr lang="en-GB" dirty="0"/>
              <a:t>This is an empirical assessment and requires us to define what status and status goods mean in a given socio-cultural context</a:t>
            </a:r>
          </a:p>
          <a:p>
            <a:r>
              <a:rPr lang="en-GB" dirty="0"/>
              <a:t>We take a general view – considering status as both wealth and consumption </a:t>
            </a:r>
          </a:p>
          <a:p>
            <a:r>
              <a:rPr lang="en-GB" dirty="0"/>
              <a:t>The non-durable consumption relevant for status is in excess of needs</a:t>
            </a:r>
          </a:p>
          <a:p>
            <a:r>
              <a:rPr lang="en-GB" dirty="0"/>
              <a:t>This allows us to compare status consumption across disparate economies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6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862607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43F5-27FF-475A-BFB8-65A3F08E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and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A2AC6-C73F-4BE1-9229-56DDDF55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Two key assumptions support our definitions and model:</a:t>
            </a:r>
          </a:p>
          <a:p>
            <a:pPr marL="0" indent="0">
              <a:buNone/>
            </a:pPr>
            <a:r>
              <a:rPr lang="en-GB" dirty="0"/>
              <a:t>A1. </a:t>
            </a:r>
            <a:r>
              <a:rPr lang="en-GB" i="1" dirty="0"/>
              <a:t>Rational Benefit from status consumption </a:t>
            </a:r>
            <a:r>
              <a:rPr lang="en-GB" dirty="0"/>
              <a:t>-  There is a rational benefit to be had from status consumption (otherwise consumers would stay away from it in the long-run). This ensures that all consumers –benefit from high non-durable consumption relative to their needs</a:t>
            </a:r>
          </a:p>
          <a:p>
            <a:pPr marL="0" indent="0">
              <a:buNone/>
            </a:pPr>
            <a:r>
              <a:rPr lang="en-GB" dirty="0"/>
              <a:t>A2. </a:t>
            </a:r>
            <a:r>
              <a:rPr lang="en-GB" i="1" dirty="0"/>
              <a:t>Longevity of Durable goods - </a:t>
            </a:r>
            <a:r>
              <a:rPr lang="en-GB" dirty="0"/>
              <a:t>Status-related consumption that is considered “wealth” can be inherited. This separates the long-term consumption from short-term consumption in the context of differences in consumer wealth levels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726CD-83C5-4DE4-BD07-49321C7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7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1871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5EE8-DF91-4A2F-B735-EEFB3503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Excess Non-Durable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EB821-15F4-4647-8240-BAAE398C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i="1" dirty="0"/>
              <a:t>How do we define needs? </a:t>
            </a:r>
          </a:p>
          <a:p>
            <a:pPr lvl="1"/>
            <a:r>
              <a:rPr lang="en-GB" dirty="0"/>
              <a:t>We accept the </a:t>
            </a:r>
            <a:r>
              <a:rPr lang="en-GB" dirty="0" err="1"/>
              <a:t>Doyal</a:t>
            </a:r>
            <a:r>
              <a:rPr lang="en-GB" dirty="0"/>
              <a:t>-Gough view and consider needs as only a guarantee of health and autonomy. Thus status is not a basic need. </a:t>
            </a:r>
          </a:p>
          <a:p>
            <a:r>
              <a:rPr lang="en-GB" i="1" dirty="0"/>
              <a:t>Defining Excess</a:t>
            </a:r>
            <a:r>
              <a:rPr lang="en-GB" dirty="0"/>
              <a:t> : Arguing that different households cannot have different basic needs except for age-composition and household size, we argue that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Anything above the cost of needs is of some potential status value to the consumer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Any durable goods purchased are also of some status value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GB" dirty="0"/>
              <a:t>All else are basic needs</a:t>
            </a:r>
          </a:p>
          <a:p>
            <a:r>
              <a:rPr lang="en-GB" i="1" dirty="0"/>
              <a:t>Empirical consideration of needs</a:t>
            </a:r>
            <a:r>
              <a:rPr lang="en-GB" dirty="0"/>
              <a:t>: We argue that food would carry some status value in societies where food security problems are widespread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5E073-F34C-4748-B870-825201DA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8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279446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EBB5-8A45-4C76-ABE2-4A3C95E8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Durable Consumption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AD146-E2CC-49F4-95A5-01CD8B2F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Durable goods that can be transferred over a generation are relevant for status consumption – effectively serving as proxy of wealth. All else is non-durable consumption.</a:t>
            </a:r>
          </a:p>
          <a:p>
            <a:r>
              <a:rPr lang="en-US" dirty="0"/>
              <a:t>The LSMS survey which we rely upon provides assets owned by consumers for all the countries surveyed.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D751B-63E1-4A8E-8F20-9D7D6863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35B453-7314-4BBD-9303-11C6BECC4B0D}" type="slidenum">
              <a:rPr lang="en-GB" altLang="en-US" smtClean="0"/>
              <a:pPr>
                <a:defRPr/>
              </a:pPr>
              <a:t>9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253149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oR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Theme 1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E5AAAD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2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FFFFFF"/>
        </a:accent3>
        <a:accent4>
          <a:srgbClr val="43464C"/>
        </a:accent4>
        <a:accent5>
          <a:srgbClr val="F6BEB0"/>
        </a:accent5>
        <a:accent6>
          <a:srgbClr val="BE0029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3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CAC2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4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C4DBAC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5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AAD3F6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6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BEB8CB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Theme 7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FFFFFF"/>
        </a:accent3>
        <a:accent4>
          <a:srgbClr val="43464C"/>
        </a:accent4>
        <a:accent5>
          <a:srgbClr val="F0AAC0"/>
        </a:accent5>
        <a:accent6>
          <a:srgbClr val="D96D3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nurag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E799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13966</TotalTime>
  <Words>1817</Words>
  <Application>Microsoft Office PowerPoint</Application>
  <PresentationFormat>On-screen Show (16:9)</PresentationFormat>
  <Paragraphs>166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Effra</vt:lpstr>
      <vt:lpstr>Calibri Light</vt:lpstr>
      <vt:lpstr>Cambria Math</vt:lpstr>
      <vt:lpstr>Effra Light</vt:lpstr>
      <vt:lpstr>Effra Bold</vt:lpstr>
      <vt:lpstr>Calibri</vt:lpstr>
      <vt:lpstr>UoR Theme</vt:lpstr>
      <vt:lpstr>Office Theme</vt:lpstr>
      <vt:lpstr>Status Consumption under extreme inequalities</vt:lpstr>
      <vt:lpstr>Conspicuous or Status Consumption</vt:lpstr>
      <vt:lpstr>Testing for status consumption in developing countries with extreme inequalities</vt:lpstr>
      <vt:lpstr>Why do we want status goods?</vt:lpstr>
      <vt:lpstr>Question:  Inequality and Non-Necessary Consumption</vt:lpstr>
      <vt:lpstr>Does consumption influence status?</vt:lpstr>
      <vt:lpstr>Status and Consumption</vt:lpstr>
      <vt:lpstr>Defining Excess Non-Durable Consumption</vt:lpstr>
      <vt:lpstr>Defining Durable Consumption</vt:lpstr>
      <vt:lpstr>Modelling Status Consumption</vt:lpstr>
      <vt:lpstr>A model for Status Demand (contd.)</vt:lpstr>
      <vt:lpstr>Comparing Tanzania and Nigeria – occupational and asset differences across region</vt:lpstr>
      <vt:lpstr>Tanzania – A non-parametric view</vt:lpstr>
      <vt:lpstr>Nigeria – A non parametric view</vt:lpstr>
      <vt:lpstr>Interpreting non-parametric and descriptive data</vt:lpstr>
      <vt:lpstr>Parametric Analysis</vt:lpstr>
      <vt:lpstr>Cross-Sectional View – role of asset costs</vt:lpstr>
      <vt:lpstr>Implications for status consumption</vt:lpstr>
      <vt:lpstr>Panel View</vt:lpstr>
      <vt:lpstr>Summary of observations from the Panel  and Cross-Section Analysis</vt:lpstr>
      <vt:lpstr>Conclusions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jennyhunny bloom</dc:creator>
  <cp:lastModifiedBy>Anurag Srivastava</cp:lastModifiedBy>
  <cp:revision>661</cp:revision>
  <cp:lastPrinted>2016-03-21T20:49:46Z</cp:lastPrinted>
  <dcterms:created xsi:type="dcterms:W3CDTF">2016-03-21T20:49:46Z</dcterms:created>
  <dcterms:modified xsi:type="dcterms:W3CDTF">2021-10-26T12:38:49Z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2057-10.1.0.5444</vt:lpwstr>
  </property>
</Properties>
</file>